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59" r:id="rId2"/>
    <p:sldId id="420" r:id="rId3"/>
    <p:sldId id="421" r:id="rId4"/>
    <p:sldId id="425" r:id="rId5"/>
    <p:sldId id="422" r:id="rId6"/>
    <p:sldId id="427" r:id="rId7"/>
    <p:sldId id="423" r:id="rId8"/>
    <p:sldId id="426" r:id="rId9"/>
    <p:sldId id="42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7015" userDrawn="1">
          <p15:clr>
            <a:srgbClr val="A4A3A4"/>
          </p15:clr>
        </p15:guide>
        <p15:guide id="5" pos="551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orient="horz" pos="1752" userDrawn="1">
          <p15:clr>
            <a:srgbClr val="A4A3A4"/>
          </p15:clr>
        </p15:guide>
        <p15:guide id="9" orient="horz" pos="958" userDrawn="1">
          <p15:clr>
            <a:srgbClr val="A4A3A4"/>
          </p15:clr>
        </p15:guide>
        <p15:guide id="10" pos="3840" userDrawn="1">
          <p15:clr>
            <a:srgbClr val="A4A3A4"/>
          </p15:clr>
        </p15:guide>
        <p15:guide id="11" orient="horz" pos="14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043E"/>
    <a:srgbClr val="873C59"/>
    <a:srgbClr val="B00957"/>
    <a:srgbClr val="9B3462"/>
    <a:srgbClr val="E21A52"/>
    <a:srgbClr val="843CE7"/>
    <a:srgbClr val="844FC0"/>
    <a:srgbClr val="C70D5B"/>
    <a:srgbClr val="A677B0"/>
    <a:srgbClr val="925F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3194" autoAdjust="0"/>
  </p:normalViewPr>
  <p:slideViewPr>
    <p:cSldViewPr snapToGrid="0">
      <p:cViewPr varScale="1">
        <p:scale>
          <a:sx n="61" d="100"/>
          <a:sy n="61" d="100"/>
        </p:scale>
        <p:origin x="796" y="48"/>
      </p:cViewPr>
      <p:guideLst>
        <p:guide pos="7015"/>
        <p:guide pos="551"/>
        <p:guide orient="horz" pos="3702"/>
        <p:guide orient="horz" pos="640"/>
        <p:guide orient="horz" pos="1752"/>
        <p:guide orient="horz" pos="958"/>
        <p:guide pos="3840"/>
        <p:guide orient="horz" pos="143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D617A-EDA4-4DD0-8DC6-76C7588F22BE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1CE6B-2DE6-49D0-8971-5D93194425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293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566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00BC-5BC6-492B-9A1A-B3F53A5F9B22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546C-F4B3-4366-8798-FB4B6FE8B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65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00BC-5BC6-492B-9A1A-B3F53A5F9B22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546C-F4B3-4366-8798-FB4B6FE8B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74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9B5E87-171F-4832-9D55-49185FB6777A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D4C5-514F-4DF9-B82A-4D0FDF5D7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37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575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00BC-5BC6-492B-9A1A-B3F53A5F9B22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546C-F4B3-4366-8798-FB4B6FE8B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41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00BC-5BC6-492B-9A1A-B3F53A5F9B22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546C-F4B3-4366-8798-FB4B6FE8B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62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00BC-5BC6-492B-9A1A-B3F53A5F9B22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546C-F4B3-4366-8798-FB4B6FE8B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8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00BC-5BC6-492B-9A1A-B3F53A5F9B22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546C-F4B3-4366-8798-FB4B6FE8B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61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00BC-5BC6-492B-9A1A-B3F53A5F9B22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546C-F4B3-4366-8798-FB4B6FE8B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54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00BC-5BC6-492B-9A1A-B3F53A5F9B22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546C-F4B3-4366-8798-FB4B6FE8B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60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00BC-5BC6-492B-9A1A-B3F53A5F9B22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546C-F4B3-4366-8798-FB4B6FE8B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40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800BC-5BC6-492B-9A1A-B3F53A5F9B22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5546C-F4B3-4366-8798-FB4B6FE8B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73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200" cy="6858000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1426028" y="0"/>
            <a:ext cx="933994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EA91E24-7B8A-D248-ACF9-05A987D1E21E}"/>
              </a:ext>
            </a:extLst>
          </p:cNvPr>
          <p:cNvSpPr/>
          <p:nvPr/>
        </p:nvSpPr>
        <p:spPr>
          <a:xfrm>
            <a:off x="1631303" y="4019550"/>
            <a:ext cx="8929394" cy="7204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 anchorCtr="0"/>
          <a:lstStyle/>
          <a:p>
            <a:pPr algn="ctr">
              <a:lnSpc>
                <a:spcPts val="4500"/>
              </a:lnSpc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E760582-D24B-374E-9D36-F149BCBF68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127972" y="1434164"/>
            <a:ext cx="3936056" cy="1645583"/>
          </a:xfrm>
          <a:prstGeom prst="rect">
            <a:avLst/>
          </a:prstGeom>
        </p:spPr>
      </p:pic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78F8A2FF-ED83-A549-9508-2A0965CF89BC}"/>
              </a:ext>
            </a:extLst>
          </p:cNvPr>
          <p:cNvCxnSpPr>
            <a:cxnSpLocks/>
          </p:cNvCxnSpPr>
          <p:nvPr/>
        </p:nvCxnSpPr>
        <p:spPr>
          <a:xfrm>
            <a:off x="4296000" y="3585157"/>
            <a:ext cx="3600000" cy="0"/>
          </a:xfrm>
          <a:prstGeom prst="line">
            <a:avLst/>
          </a:prstGeom>
          <a:ln w="31750" cap="rnd">
            <a:solidFill>
              <a:srgbClr val="C70D5B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EA91E24-7B8A-D248-ACF9-05A987D1E21E}"/>
              </a:ext>
            </a:extLst>
          </p:cNvPr>
          <p:cNvSpPr/>
          <p:nvPr/>
        </p:nvSpPr>
        <p:spPr>
          <a:xfrm>
            <a:off x="1631303" y="4823927"/>
            <a:ext cx="8929395" cy="8201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 anchorCtr="0"/>
          <a:lstStyle/>
          <a:p>
            <a:pPr algn="ctr">
              <a:lnSpc>
                <a:spcPts val="2900"/>
              </a:lnSpc>
            </a:pP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 проекта</a:t>
            </a:r>
            <a:endParaRPr lang="ru-RU" sz="2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EA91E24-7B8A-D248-ACF9-05A987D1E21E}"/>
              </a:ext>
            </a:extLst>
          </p:cNvPr>
          <p:cNvSpPr/>
          <p:nvPr/>
        </p:nvSpPr>
        <p:spPr>
          <a:xfrm>
            <a:off x="1631303" y="5943598"/>
            <a:ext cx="8929395" cy="6148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 anchorCtr="0"/>
          <a:lstStyle/>
          <a:p>
            <a:pPr algn="ctr">
              <a:lnSpc>
                <a:spcPts val="2200"/>
              </a:lnSpc>
            </a:pP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Номинация: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наименование</a:t>
            </a:r>
            <a:endParaRPr lang="ru-RU" sz="1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6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BE760582-D24B-374E-9D36-F149BCBF68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875519" y="218886"/>
            <a:ext cx="2050599" cy="857313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145EB8B-BCAC-D54F-A66C-F4B029D20C84}"/>
              </a:ext>
            </a:extLst>
          </p:cNvPr>
          <p:cNvSpPr/>
          <p:nvPr/>
        </p:nvSpPr>
        <p:spPr>
          <a:xfrm>
            <a:off x="658814" y="431532"/>
            <a:ext cx="8681440" cy="858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>
              <a:lnSpc>
                <a:spcPts val="3400"/>
              </a:lnSpc>
            </a:pPr>
            <a:r>
              <a:rPr lang="ru-RU" sz="2800" dirty="0" smtClean="0">
                <a:solidFill>
                  <a:srgbClr val="9B04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компании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145EB8B-BCAC-D54F-A66C-F4B029D20C84}"/>
              </a:ext>
            </a:extLst>
          </p:cNvPr>
          <p:cNvSpPr/>
          <p:nvPr/>
        </p:nvSpPr>
        <p:spPr>
          <a:xfrm>
            <a:off x="658814" y="1810140"/>
            <a:ext cx="10429600" cy="4655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marL="285750" indent="-285750">
              <a:lnSpc>
                <a:spcPct val="1300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Отрасль</a:t>
            </a:r>
          </a:p>
          <a:p>
            <a:pPr marL="285750" indent="-285750">
              <a:lnSpc>
                <a:spcPct val="1300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Позиции на рынке России</a:t>
            </a:r>
          </a:p>
          <a:p>
            <a:pPr marL="285750" indent="-285750">
              <a:lnSpc>
                <a:spcPct val="1300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Оборот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 (до 10 млрд рублей, 10 – 100 млрд рублей, 100+ млрд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рублей)</a:t>
            </a:r>
          </a:p>
          <a:p>
            <a:pPr marL="285750" indent="-285750">
              <a:lnSpc>
                <a:spcPct val="1300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спенда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(% от годового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оборота)</a:t>
            </a:r>
          </a:p>
          <a:p>
            <a:pPr marL="285750" indent="-285750">
              <a:lnSpc>
                <a:spcPct val="1300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исленность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персонала в закупках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(до 10 сотрудников, 10-50 работников,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50-100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сотрудников и 100+ работников)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EA91E24-7B8A-D248-ACF9-05A987D1E21E}"/>
              </a:ext>
            </a:extLst>
          </p:cNvPr>
          <p:cNvSpPr/>
          <p:nvPr/>
        </p:nvSpPr>
        <p:spPr>
          <a:xfrm>
            <a:off x="11533186" y="6176863"/>
            <a:ext cx="392932" cy="6148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 anchorCtr="0"/>
          <a:lstStyle/>
          <a:p>
            <a:pPr algn="ctr">
              <a:lnSpc>
                <a:spcPts val="2200"/>
              </a:lnSpc>
            </a:pPr>
            <a:fld id="{5C59E9A0-BD17-48A6-AED2-A0E0DFC789B7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ru-RU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326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BE760582-D24B-374E-9D36-F149BCBF68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875519" y="218886"/>
            <a:ext cx="2050599" cy="857313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145EB8B-BCAC-D54F-A66C-F4B029D20C84}"/>
              </a:ext>
            </a:extLst>
          </p:cNvPr>
          <p:cNvSpPr/>
          <p:nvPr/>
        </p:nvSpPr>
        <p:spPr>
          <a:xfrm>
            <a:off x="658814" y="431532"/>
            <a:ext cx="8681440" cy="858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>
              <a:lnSpc>
                <a:spcPts val="3400"/>
              </a:lnSpc>
            </a:pPr>
            <a:r>
              <a:rPr lang="ru-RU" sz="2800" dirty="0" smtClean="0">
                <a:solidFill>
                  <a:srgbClr val="9B04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проекте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145EB8B-BCAC-D54F-A66C-F4B029D20C84}"/>
              </a:ext>
            </a:extLst>
          </p:cNvPr>
          <p:cNvSpPr/>
          <p:nvPr/>
        </p:nvSpPr>
        <p:spPr>
          <a:xfrm>
            <a:off x="658813" y="1810140"/>
            <a:ext cx="11123283" cy="4655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>
              <a:lnSpc>
                <a:spcPct val="130000"/>
              </a:lnSpc>
              <a:spcBef>
                <a:spcPts val="300"/>
              </a:spcBef>
              <a:buClr>
                <a:srgbClr val="9B043E"/>
              </a:buClr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</a:t>
            </a:r>
            <a:endParaRPr lang="ru-RU" dirty="0">
              <a:solidFill>
                <a:srgbClr val="9B04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  <a:spcBef>
                <a:spcPts val="300"/>
              </a:spcBef>
              <a:buClr>
                <a:srgbClr val="9B043E"/>
              </a:buClr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Может дублировать титульный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лист</a:t>
            </a:r>
            <a:endParaRPr lang="ru-RU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  <a:spcBef>
                <a:spcPts val="300"/>
              </a:spcBef>
              <a:buClr>
                <a:srgbClr val="9B043E"/>
              </a:buClr>
            </a:pPr>
            <a:endParaRPr lang="ru-RU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spcBef>
                <a:spcPts val="300"/>
              </a:spcBef>
              <a:buClr>
                <a:srgbClr val="9B043E"/>
              </a:buClr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 и задачи</a:t>
            </a:r>
            <a:endParaRPr lang="ru-RU" dirty="0">
              <a:solidFill>
                <a:srgbClr val="9B04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lnSpc>
                <a:spcPts val="22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</a:p>
          <a:p>
            <a:pPr indent="-285750">
              <a:lnSpc>
                <a:spcPts val="22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</a:t>
            </a:r>
            <a:endParaRPr lang="ru-RU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lnSpc>
                <a:spcPts val="22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</a:t>
            </a:r>
          </a:p>
          <a:p>
            <a:pPr indent="-285750">
              <a:lnSpc>
                <a:spcPts val="22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адача</a:t>
            </a:r>
          </a:p>
          <a:p>
            <a:pPr indent="-285750">
              <a:lnSpc>
                <a:spcPts val="22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endParaRPr lang="ru-RU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spcBef>
                <a:spcPts val="300"/>
              </a:spcBef>
              <a:buClr>
                <a:srgbClr val="9B043E"/>
              </a:buClr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реализации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  <a:spcBef>
                <a:spcPts val="300"/>
              </a:spcBef>
              <a:buClr>
                <a:srgbClr val="9B043E"/>
              </a:buClr>
            </a:pPr>
            <a:endParaRPr lang="ru-RU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EA91E24-7B8A-D248-ACF9-05A987D1E21E}"/>
              </a:ext>
            </a:extLst>
          </p:cNvPr>
          <p:cNvSpPr/>
          <p:nvPr/>
        </p:nvSpPr>
        <p:spPr>
          <a:xfrm>
            <a:off x="11533186" y="6176863"/>
            <a:ext cx="392932" cy="6148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 anchorCtr="0"/>
          <a:lstStyle/>
          <a:p>
            <a:pPr algn="ctr">
              <a:lnSpc>
                <a:spcPts val="2200"/>
              </a:lnSpc>
            </a:pPr>
            <a:fld id="{5C59E9A0-BD17-48A6-AED2-A0E0DFC789B7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ru-RU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42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BE760582-D24B-374E-9D36-F149BCBF68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875519" y="218886"/>
            <a:ext cx="2050599" cy="857313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145EB8B-BCAC-D54F-A66C-F4B029D20C84}"/>
              </a:ext>
            </a:extLst>
          </p:cNvPr>
          <p:cNvSpPr/>
          <p:nvPr/>
        </p:nvSpPr>
        <p:spPr>
          <a:xfrm>
            <a:off x="658814" y="431532"/>
            <a:ext cx="8681440" cy="858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>
              <a:lnSpc>
                <a:spcPts val="3400"/>
              </a:lnSpc>
            </a:pPr>
            <a:r>
              <a:rPr lang="ru-RU" sz="2800" dirty="0" smtClean="0">
                <a:solidFill>
                  <a:srgbClr val="9B04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проекте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145EB8B-BCAC-D54F-A66C-F4B029D20C84}"/>
              </a:ext>
            </a:extLst>
          </p:cNvPr>
          <p:cNvSpPr/>
          <p:nvPr/>
        </p:nvSpPr>
        <p:spPr>
          <a:xfrm>
            <a:off x="658814" y="1810140"/>
            <a:ext cx="10828993" cy="4655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>
              <a:lnSpc>
                <a:spcPct val="130000"/>
              </a:lnSpc>
              <a:spcBef>
                <a:spcPts val="300"/>
              </a:spcBef>
              <a:buClr>
                <a:srgbClr val="9B043E"/>
              </a:buClr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Стадии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реализации:</a:t>
            </a:r>
          </a:p>
          <a:p>
            <a:pPr indent="-285750">
              <a:lnSpc>
                <a:spcPts val="22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стадия</a:t>
            </a:r>
            <a:endParaRPr lang="ru-RU" sz="1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lnSpc>
                <a:spcPts val="22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стадия</a:t>
            </a:r>
          </a:p>
          <a:p>
            <a:pPr indent="-285750">
              <a:lnSpc>
                <a:spcPts val="22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стадия</a:t>
            </a:r>
            <a:endParaRPr lang="ru-RU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EA91E24-7B8A-D248-ACF9-05A987D1E21E}"/>
              </a:ext>
            </a:extLst>
          </p:cNvPr>
          <p:cNvSpPr/>
          <p:nvPr/>
        </p:nvSpPr>
        <p:spPr>
          <a:xfrm>
            <a:off x="11533186" y="6176863"/>
            <a:ext cx="392932" cy="6148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 anchorCtr="0"/>
          <a:lstStyle/>
          <a:p>
            <a:pPr algn="ctr">
              <a:lnSpc>
                <a:spcPts val="2200"/>
              </a:lnSpc>
            </a:pPr>
            <a:fld id="{5C59E9A0-BD17-48A6-AED2-A0E0DFC789B7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ru-RU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83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BE760582-D24B-374E-9D36-F149BCBF68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875519" y="218886"/>
            <a:ext cx="2050599" cy="857313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145EB8B-BCAC-D54F-A66C-F4B029D20C84}"/>
              </a:ext>
            </a:extLst>
          </p:cNvPr>
          <p:cNvSpPr/>
          <p:nvPr/>
        </p:nvSpPr>
        <p:spPr>
          <a:xfrm>
            <a:off x="658814" y="431532"/>
            <a:ext cx="8681440" cy="858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>
              <a:lnSpc>
                <a:spcPts val="3400"/>
              </a:lnSpc>
            </a:pPr>
            <a:r>
              <a:rPr lang="ru-RU" sz="2800" dirty="0" smtClean="0">
                <a:solidFill>
                  <a:srgbClr val="9B04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проекта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145EB8B-BCAC-D54F-A66C-F4B029D20C84}"/>
              </a:ext>
            </a:extLst>
          </p:cNvPr>
          <p:cNvSpPr/>
          <p:nvPr/>
        </p:nvSpPr>
        <p:spPr>
          <a:xfrm>
            <a:off x="658813" y="1810140"/>
            <a:ext cx="5040000" cy="618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>
              <a:lnSpc>
                <a:spcPct val="130000"/>
              </a:lnSpc>
              <a:spcBef>
                <a:spcPts val="300"/>
              </a:spcBef>
              <a:buClr>
                <a:srgbClr val="9B043E"/>
              </a:buClr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Было</a:t>
            </a:r>
            <a:endParaRPr lang="ru-RU" dirty="0">
              <a:solidFill>
                <a:srgbClr val="9B04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lnSpc>
                <a:spcPts val="22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145EB8B-BCAC-D54F-A66C-F4B029D20C84}"/>
              </a:ext>
            </a:extLst>
          </p:cNvPr>
          <p:cNvSpPr/>
          <p:nvPr/>
        </p:nvSpPr>
        <p:spPr>
          <a:xfrm>
            <a:off x="6493186" y="1810140"/>
            <a:ext cx="5040000" cy="618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>
              <a:lnSpc>
                <a:spcPct val="130000"/>
              </a:lnSpc>
              <a:spcBef>
                <a:spcPts val="300"/>
              </a:spcBef>
              <a:buClr>
                <a:srgbClr val="9B043E"/>
              </a:buClr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Стало</a:t>
            </a:r>
          </a:p>
          <a:p>
            <a:pPr indent="-285750">
              <a:lnSpc>
                <a:spcPts val="22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EA91E24-7B8A-D248-ACF9-05A987D1E21E}"/>
              </a:ext>
            </a:extLst>
          </p:cNvPr>
          <p:cNvSpPr/>
          <p:nvPr/>
        </p:nvSpPr>
        <p:spPr>
          <a:xfrm>
            <a:off x="11533186" y="6176863"/>
            <a:ext cx="392932" cy="6148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 anchorCtr="0"/>
          <a:lstStyle/>
          <a:p>
            <a:pPr algn="ctr">
              <a:lnSpc>
                <a:spcPts val="2200"/>
              </a:lnSpc>
            </a:pPr>
            <a:fld id="{5C59E9A0-BD17-48A6-AED2-A0E0DFC789B7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ru-RU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78F8A2FF-ED83-A549-9508-2A0965CF89BC}"/>
              </a:ext>
            </a:extLst>
          </p:cNvPr>
          <p:cNvCxnSpPr>
            <a:cxnSpLocks/>
          </p:cNvCxnSpPr>
          <p:nvPr/>
        </p:nvCxnSpPr>
        <p:spPr>
          <a:xfrm>
            <a:off x="658813" y="2428160"/>
            <a:ext cx="5040000" cy="0"/>
          </a:xfrm>
          <a:prstGeom prst="line">
            <a:avLst/>
          </a:prstGeom>
          <a:ln w="31750" cap="rnd">
            <a:solidFill>
              <a:srgbClr val="C70D5B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145EB8B-BCAC-D54F-A66C-F4B029D20C84}"/>
              </a:ext>
            </a:extLst>
          </p:cNvPr>
          <p:cNvSpPr/>
          <p:nvPr/>
        </p:nvSpPr>
        <p:spPr>
          <a:xfrm>
            <a:off x="658813" y="2761861"/>
            <a:ext cx="5040000" cy="3704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indent="-285750">
              <a:lnSpc>
                <a:spcPts val="22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</a:t>
            </a:r>
            <a:endParaRPr lang="ru-RU" sz="1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78F8A2FF-ED83-A549-9508-2A0965CF89BC}"/>
              </a:ext>
            </a:extLst>
          </p:cNvPr>
          <p:cNvCxnSpPr>
            <a:cxnSpLocks/>
          </p:cNvCxnSpPr>
          <p:nvPr/>
        </p:nvCxnSpPr>
        <p:spPr>
          <a:xfrm>
            <a:off x="6493186" y="2428160"/>
            <a:ext cx="5040000" cy="0"/>
          </a:xfrm>
          <a:prstGeom prst="line">
            <a:avLst/>
          </a:prstGeom>
          <a:ln w="31750" cap="rnd">
            <a:solidFill>
              <a:srgbClr val="C70D5B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145EB8B-BCAC-D54F-A66C-F4B029D20C84}"/>
              </a:ext>
            </a:extLst>
          </p:cNvPr>
          <p:cNvSpPr/>
          <p:nvPr/>
        </p:nvSpPr>
        <p:spPr>
          <a:xfrm>
            <a:off x="6493186" y="2761861"/>
            <a:ext cx="5040000" cy="3704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indent="-285750">
              <a:lnSpc>
                <a:spcPts val="22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</a:t>
            </a:r>
            <a:endParaRPr lang="ru-RU" sz="1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19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BE760582-D24B-374E-9D36-F149BCBF68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875519" y="218886"/>
            <a:ext cx="2050599" cy="857313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145EB8B-BCAC-D54F-A66C-F4B029D20C84}"/>
              </a:ext>
            </a:extLst>
          </p:cNvPr>
          <p:cNvSpPr/>
          <p:nvPr/>
        </p:nvSpPr>
        <p:spPr>
          <a:xfrm>
            <a:off x="658814" y="431532"/>
            <a:ext cx="8681440" cy="858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>
              <a:lnSpc>
                <a:spcPts val="3400"/>
              </a:lnSpc>
            </a:pPr>
            <a:r>
              <a:rPr lang="ru-RU" sz="2800" dirty="0" smtClean="0">
                <a:solidFill>
                  <a:srgbClr val="9B04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Описание проекта: акценты номинаций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145EB8B-BCAC-D54F-A66C-F4B029D20C84}"/>
              </a:ext>
            </a:extLst>
          </p:cNvPr>
          <p:cNvSpPr/>
          <p:nvPr/>
        </p:nvSpPr>
        <p:spPr>
          <a:xfrm>
            <a:off x="658814" y="1450428"/>
            <a:ext cx="10874372" cy="5407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>
              <a:lnSpc>
                <a:spcPct val="110000"/>
              </a:lnSpc>
              <a:spcBef>
                <a:spcPts val="300"/>
              </a:spcBef>
              <a:buClr>
                <a:srgbClr val="9B043E"/>
              </a:buClr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Лучший проект модернизации бизнес-процессов в закупках</a:t>
            </a:r>
          </a:p>
          <a:p>
            <a:pPr marL="742950" lvl="1" indent="-285750">
              <a:lnSpc>
                <a:spcPct val="1100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Новизна и оригинальность проекта для компании и рынка</a:t>
            </a:r>
          </a:p>
          <a:p>
            <a:pPr>
              <a:lnSpc>
                <a:spcPct val="110000"/>
              </a:lnSpc>
              <a:spcBef>
                <a:spcPts val="300"/>
              </a:spcBef>
              <a:buClr>
                <a:srgbClr val="9B043E"/>
              </a:buClr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Экономическая эффективность закупочных операций</a:t>
            </a:r>
          </a:p>
          <a:p>
            <a:pPr marL="742950" lvl="1" indent="-285750">
              <a:lnSpc>
                <a:spcPct val="1100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Экономический эффект, который компания получила по результатам проекта</a:t>
            </a:r>
          </a:p>
          <a:p>
            <a:pPr>
              <a:lnSpc>
                <a:spcPct val="110000"/>
              </a:lnSpc>
              <a:spcBef>
                <a:spcPts val="300"/>
              </a:spcBef>
              <a:buClr>
                <a:srgbClr val="9B043E"/>
              </a:buClr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Лучшая система работы с поставщиками</a:t>
            </a:r>
          </a:p>
          <a:p>
            <a:pPr marL="742950" lvl="1" indent="-285750">
              <a:lnSpc>
                <a:spcPct val="1100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Влияние проекта на развитие поставщиков компании</a:t>
            </a:r>
          </a:p>
          <a:p>
            <a:pPr>
              <a:lnSpc>
                <a:spcPct val="110000"/>
              </a:lnSpc>
              <a:spcBef>
                <a:spcPts val="300"/>
              </a:spcBef>
              <a:buClr>
                <a:srgbClr val="9B043E"/>
              </a:buClr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Лидер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диджитализации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закупочных процессов</a:t>
            </a:r>
          </a:p>
          <a:p>
            <a:pPr marL="742950" lvl="1" indent="-285750">
              <a:lnSpc>
                <a:spcPct val="1100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Инновационность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уникальность технологий проекта для компании и рынка</a:t>
            </a:r>
          </a:p>
          <a:p>
            <a:pPr>
              <a:lnSpc>
                <a:spcPct val="110000"/>
              </a:lnSpc>
              <a:spcBef>
                <a:spcPts val="300"/>
              </a:spcBef>
              <a:buClr>
                <a:srgbClr val="9B043E"/>
              </a:buClr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Лучшая поддержка малого и среднего бизнеса</a:t>
            </a:r>
          </a:p>
          <a:p>
            <a:pPr marL="742950" lvl="1" indent="-285750">
              <a:lnSpc>
                <a:spcPct val="1100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закупок у субъектов МСП за последний год (в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 и программы поддержки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субъектов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МСП</a:t>
            </a:r>
          </a:p>
          <a:p>
            <a:pPr>
              <a:lnSpc>
                <a:spcPct val="110000"/>
              </a:lnSpc>
              <a:spcBef>
                <a:spcPts val="300"/>
              </a:spcBef>
              <a:buClr>
                <a:srgbClr val="9B043E"/>
              </a:buClr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Лидер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импортозамещения</a:t>
            </a:r>
            <a:endParaRPr lang="ru-RU" sz="16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00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локализации производства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закупок необходимой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продукции в России</a:t>
            </a:r>
          </a:p>
          <a:p>
            <a:pPr>
              <a:lnSpc>
                <a:spcPct val="110000"/>
              </a:lnSpc>
              <a:spcBef>
                <a:spcPts val="300"/>
              </a:spcBef>
              <a:buClr>
                <a:srgbClr val="9B043E"/>
              </a:buClr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Лучший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кейс в области кризисного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управления</a:t>
            </a:r>
          </a:p>
          <a:p>
            <a:pPr marL="742950" lvl="1" indent="-285750">
              <a:lnSpc>
                <a:spcPct val="1100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Меры и программы, реализованные компанией для трансформации закупок в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санкционных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условиях</a:t>
            </a:r>
          </a:p>
          <a:p>
            <a:pPr>
              <a:lnSpc>
                <a:spcPct val="110000"/>
              </a:lnSpc>
              <a:spcBef>
                <a:spcPts val="300"/>
              </a:spcBef>
              <a:buClr>
                <a:srgbClr val="9B043E"/>
              </a:buClr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потенциала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команды</a:t>
            </a:r>
          </a:p>
          <a:p>
            <a:pPr marL="742950" lvl="1" indent="-285750">
              <a:lnSpc>
                <a:spcPct val="110000"/>
              </a:lnSpc>
              <a:spcBef>
                <a:spcPts val="300"/>
              </a:spcBef>
              <a:buClr>
                <a:srgbClr val="9B043E"/>
              </a:buClr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мероприятий и программ для развития потенциала закупочной команды</a:t>
            </a:r>
            <a:endParaRPr lang="ru-RU" sz="1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300"/>
              </a:spcBef>
              <a:buClr>
                <a:srgbClr val="9B043E"/>
              </a:buClr>
            </a:pPr>
            <a:endParaRPr lang="ru-RU" sz="16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300"/>
              </a:spcBef>
              <a:buClr>
                <a:srgbClr val="9B043E"/>
              </a:buClr>
            </a:pPr>
            <a:endParaRPr lang="ru-RU" sz="1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EA91E24-7B8A-D248-ACF9-05A987D1E21E}"/>
              </a:ext>
            </a:extLst>
          </p:cNvPr>
          <p:cNvSpPr/>
          <p:nvPr/>
        </p:nvSpPr>
        <p:spPr>
          <a:xfrm>
            <a:off x="11533186" y="6176863"/>
            <a:ext cx="392932" cy="6148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 anchorCtr="0"/>
          <a:lstStyle/>
          <a:p>
            <a:pPr algn="ctr">
              <a:lnSpc>
                <a:spcPts val="2200"/>
              </a:lnSpc>
            </a:pPr>
            <a:fld id="{5C59E9A0-BD17-48A6-AED2-A0E0DFC789B7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ru-RU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55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BE760582-D24B-374E-9D36-F149BCBF68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875519" y="218886"/>
            <a:ext cx="2050599" cy="857313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145EB8B-BCAC-D54F-A66C-F4B029D20C84}"/>
              </a:ext>
            </a:extLst>
          </p:cNvPr>
          <p:cNvSpPr/>
          <p:nvPr/>
        </p:nvSpPr>
        <p:spPr>
          <a:xfrm>
            <a:off x="658814" y="431532"/>
            <a:ext cx="8681440" cy="858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>
              <a:lnSpc>
                <a:spcPts val="3400"/>
              </a:lnSpc>
            </a:pPr>
            <a:r>
              <a:rPr lang="ru-RU" sz="2800" dirty="0" smtClean="0">
                <a:solidFill>
                  <a:srgbClr val="9B04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Детальное описание проекта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145EB8B-BCAC-D54F-A66C-F4B029D20C84}"/>
              </a:ext>
            </a:extLst>
          </p:cNvPr>
          <p:cNvSpPr/>
          <p:nvPr/>
        </p:nvSpPr>
        <p:spPr>
          <a:xfrm>
            <a:off x="658814" y="1810140"/>
            <a:ext cx="10874372" cy="4655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>
              <a:lnSpc>
                <a:spcPts val="2200"/>
              </a:lnSpc>
              <a:spcBef>
                <a:spcPts val="300"/>
              </a:spcBef>
              <a:buClr>
                <a:srgbClr val="9B043E"/>
              </a:buClr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более 10 слайдов</a:t>
            </a:r>
            <a:endParaRPr lang="ru-RU" sz="1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EA91E24-7B8A-D248-ACF9-05A987D1E21E}"/>
              </a:ext>
            </a:extLst>
          </p:cNvPr>
          <p:cNvSpPr/>
          <p:nvPr/>
        </p:nvSpPr>
        <p:spPr>
          <a:xfrm>
            <a:off x="11533186" y="6176863"/>
            <a:ext cx="392932" cy="6148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 anchorCtr="0"/>
          <a:lstStyle/>
          <a:p>
            <a:pPr algn="ctr">
              <a:lnSpc>
                <a:spcPts val="2200"/>
              </a:lnSpc>
            </a:pPr>
            <a:fld id="{5C59E9A0-BD17-48A6-AED2-A0E0DFC789B7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ru-RU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81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BE760582-D24B-374E-9D36-F149BCBF68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875519" y="218886"/>
            <a:ext cx="2050599" cy="857313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145EB8B-BCAC-D54F-A66C-F4B029D20C84}"/>
              </a:ext>
            </a:extLst>
          </p:cNvPr>
          <p:cNvSpPr/>
          <p:nvPr/>
        </p:nvSpPr>
        <p:spPr>
          <a:xfrm>
            <a:off x="658814" y="431532"/>
            <a:ext cx="8681440" cy="858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>
              <a:lnSpc>
                <a:spcPts val="3400"/>
              </a:lnSpc>
            </a:pPr>
            <a:r>
              <a:rPr lang="ru-RU" sz="2800" dirty="0" smtClean="0">
                <a:solidFill>
                  <a:srgbClr val="9B04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Влияние </a:t>
            </a:r>
            <a:r>
              <a:rPr lang="ru-RU" sz="2800" dirty="0">
                <a:solidFill>
                  <a:srgbClr val="9B04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 на бизнес-процессы компании в целом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145EB8B-BCAC-D54F-A66C-F4B029D20C84}"/>
              </a:ext>
            </a:extLst>
          </p:cNvPr>
          <p:cNvSpPr/>
          <p:nvPr/>
        </p:nvSpPr>
        <p:spPr>
          <a:xfrm>
            <a:off x="658814" y="1810140"/>
            <a:ext cx="10874372" cy="4655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>
              <a:lnSpc>
                <a:spcPts val="2200"/>
              </a:lnSpc>
              <a:spcBef>
                <a:spcPts val="300"/>
              </a:spcBef>
              <a:buClr>
                <a:srgbClr val="9B043E"/>
              </a:buClr>
            </a:pPr>
            <a:endParaRPr lang="ru-RU" sz="1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EA91E24-7B8A-D248-ACF9-05A987D1E21E}"/>
              </a:ext>
            </a:extLst>
          </p:cNvPr>
          <p:cNvSpPr/>
          <p:nvPr/>
        </p:nvSpPr>
        <p:spPr>
          <a:xfrm>
            <a:off x="11533186" y="6176863"/>
            <a:ext cx="392932" cy="6148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 anchorCtr="0"/>
          <a:lstStyle/>
          <a:p>
            <a:pPr algn="ctr">
              <a:lnSpc>
                <a:spcPts val="2200"/>
              </a:lnSpc>
            </a:pPr>
            <a:fld id="{5C59E9A0-BD17-48A6-AED2-A0E0DFC789B7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ru-RU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13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2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426028" y="0"/>
            <a:ext cx="933994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екст 1">
            <a:extLst>
              <a:ext uri="{FF2B5EF4-FFF2-40B4-BE49-F238E27FC236}">
                <a16:creationId xmlns:a16="http://schemas.microsoft.com/office/drawing/2014/main" id="{02BD0B37-40DE-4243-AD04-7BD2BBD6A2B0}"/>
              </a:ext>
            </a:extLst>
          </p:cNvPr>
          <p:cNvSpPr txBox="1">
            <a:spLocks/>
          </p:cNvSpPr>
          <p:nvPr/>
        </p:nvSpPr>
        <p:spPr>
          <a:xfrm>
            <a:off x="2341422" y="4694447"/>
            <a:ext cx="7509160" cy="13937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 anchorCtr="0"/>
          <a:lstStyle>
            <a:defPPr>
              <a:defRPr lang="ru-RU"/>
            </a:defPPr>
            <a:lvl1pPr algn="ctr">
              <a:lnSpc>
                <a:spcPts val="2900"/>
              </a:lnSpc>
              <a:defRPr sz="2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 smtClean="0"/>
              <a:t>телефон и </a:t>
            </a:r>
            <a:r>
              <a:rPr lang="en-US" dirty="0" smtClean="0"/>
              <a:t>email</a:t>
            </a:r>
            <a:endParaRPr lang="ru-RU" dirty="0"/>
          </a:p>
        </p:txBody>
      </p:sp>
      <p:sp>
        <p:nvSpPr>
          <p:cNvPr id="13" name="Текст 2">
            <a:extLst>
              <a:ext uri="{FF2B5EF4-FFF2-40B4-BE49-F238E27FC236}">
                <a16:creationId xmlns:a16="http://schemas.microsoft.com/office/drawing/2014/main" id="{982EBE0A-60DB-134F-8D8D-0F0C1CD62CCE}"/>
              </a:ext>
            </a:extLst>
          </p:cNvPr>
          <p:cNvSpPr txBox="1">
            <a:spLocks/>
          </p:cNvSpPr>
          <p:nvPr/>
        </p:nvSpPr>
        <p:spPr>
          <a:xfrm>
            <a:off x="1631303" y="3722914"/>
            <a:ext cx="8929394" cy="793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 anchorCtr="0"/>
          <a:lstStyle>
            <a:defPPr>
              <a:defRPr lang="ru-RU"/>
            </a:defPPr>
            <a:lvl1pPr algn="ctr">
              <a:lnSpc>
                <a:spcPts val="2900"/>
              </a:lnSpc>
              <a:defRPr sz="2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800" dirty="0"/>
              <a:t>Должность</a:t>
            </a:r>
          </a:p>
        </p:txBody>
      </p:sp>
      <p:sp>
        <p:nvSpPr>
          <p:cNvPr id="14" name="Заголовок 3">
            <a:extLst>
              <a:ext uri="{FF2B5EF4-FFF2-40B4-BE49-F238E27FC236}">
                <a16:creationId xmlns:a16="http://schemas.microsoft.com/office/drawing/2014/main" id="{6A803140-D198-5942-B6DC-190645C20441}"/>
              </a:ext>
            </a:extLst>
          </p:cNvPr>
          <p:cNvSpPr txBox="1">
            <a:spLocks/>
          </p:cNvSpPr>
          <p:nvPr/>
        </p:nvSpPr>
        <p:spPr>
          <a:xfrm>
            <a:off x="1631303" y="2713085"/>
            <a:ext cx="8929394" cy="8313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500"/>
              </a:lnSpc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ФИО</a:t>
            </a:r>
          </a:p>
        </p:txBody>
      </p:sp>
    </p:spTree>
    <p:extLst>
      <p:ext uri="{BB962C8B-B14F-4D97-AF65-F5344CB8AC3E}">
        <p14:creationId xmlns:p14="http://schemas.microsoft.com/office/powerpoint/2010/main" val="1432143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4885</TotalTime>
  <Words>236</Words>
  <Application>Microsoft Office PowerPoint</Application>
  <PresentationFormat>Широкоэкранный</PresentationFormat>
  <Paragraphs>60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Чернышова Юлия Владимировна</dc:creator>
  <cp:lastModifiedBy>Чернышова Юлия Владимировна</cp:lastModifiedBy>
  <cp:revision>349</cp:revision>
  <dcterms:created xsi:type="dcterms:W3CDTF">2016-10-19T14:40:42Z</dcterms:created>
  <dcterms:modified xsi:type="dcterms:W3CDTF">2023-06-05T09:43:32Z</dcterms:modified>
</cp:coreProperties>
</file>